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notesMasterIdLst>
    <p:notesMasterId r:id="rId4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0000"/>
          </a:solidFill>
          <a:ln/>
        </p:spPr>
      </p:sp>
      <p:sp>
        <p:nvSpPr>
          <p:cNvPr id="3" name="Shape 1"/>
          <p:cNvSpPr/>
          <p:nvPr/>
        </p:nvSpPr>
        <p:spPr>
          <a:xfrm>
            <a:off x="5424487" y="0"/>
            <a:ext cx="3719512" cy="5143500"/>
          </a:xfrm>
          <a:prstGeom prst="rect">
            <a:avLst/>
          </a:prstGeom>
          <a:solidFill>
            <a:srgbClr val="EDE6D8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3625" y="757238"/>
            <a:ext cx="2314575" cy="2395538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0" y="0"/>
            <a:ext cx="5429250" cy="5143500"/>
          </a:xfrm>
          <a:prstGeom prst="rect">
            <a:avLst/>
          </a:prstGeom>
          <a:solidFill>
            <a:srgbClr val="FAF7F2"/>
          </a:solidFill>
          <a:ln/>
        </p:spPr>
      </p:sp>
      <p:sp>
        <p:nvSpPr>
          <p:cNvPr id="6" name="Text 3"/>
          <p:cNvSpPr/>
          <p:nvPr/>
        </p:nvSpPr>
        <p:spPr>
          <a:xfrm>
            <a:off x="2581275" y="4457700"/>
            <a:ext cx="138113" cy="1809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872"/>
              </a:lnSpc>
              <a:buNone/>
            </a:pPr>
            <a:r>
              <a:rPr lang="en-US" sz="1560" b="1" dirty="0">
                <a:solidFill>
                  <a:srgbClr val="382C2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</a:t>
            </a:r>
            <a:endParaRPr lang="en-US" sz="1560" dirty="0"/>
          </a:p>
        </p:txBody>
      </p:sp>
      <p:sp>
        <p:nvSpPr>
          <p:cNvPr id="7" name="Text 4"/>
          <p:cNvSpPr/>
          <p:nvPr/>
        </p:nvSpPr>
        <p:spPr>
          <a:xfrm>
            <a:off x="1552575" y="4433888"/>
            <a:ext cx="633412" cy="2333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947"/>
              </a:lnSpc>
              <a:buNone/>
            </a:pPr>
            <a:r>
              <a:rPr lang="en-US" sz="1623" b="1" dirty="0">
                <a:solidFill>
                  <a:srgbClr val="392D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$1.2M</a:t>
            </a:r>
            <a:endParaRPr lang="en-US" sz="1623" dirty="0"/>
          </a:p>
        </p:txBody>
      </p:sp>
      <p:sp>
        <p:nvSpPr>
          <p:cNvPr id="8" name="Text 5"/>
          <p:cNvSpPr/>
          <p:nvPr/>
        </p:nvSpPr>
        <p:spPr>
          <a:xfrm>
            <a:off x="581025" y="4438650"/>
            <a:ext cx="714375" cy="2238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022"/>
              </a:lnSpc>
              <a:buNone/>
            </a:pPr>
            <a:r>
              <a:rPr lang="en-US" sz="1685" b="1" dirty="0">
                <a:solidFill>
                  <a:srgbClr val="3A2E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Mar 18</a:t>
            </a:r>
            <a:endParaRPr lang="en-US" sz="1685" dirty="0"/>
          </a:p>
        </p:txBody>
      </p:sp>
      <p:sp>
        <p:nvSpPr>
          <p:cNvPr id="9" name="Text 6"/>
          <p:cNvSpPr/>
          <p:nvPr/>
        </p:nvSpPr>
        <p:spPr>
          <a:xfrm>
            <a:off x="2590800" y="4248150"/>
            <a:ext cx="48577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008"/>
              </a:lnSpc>
              <a:buNone/>
            </a:pPr>
            <a:r>
              <a:rPr lang="en-US" sz="840" dirty="0">
                <a:solidFill>
                  <a:srgbClr val="50494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Channels</a:t>
            </a:r>
            <a:endParaRPr lang="en-US" sz="840" dirty="0"/>
          </a:p>
        </p:txBody>
      </p:sp>
      <p:sp>
        <p:nvSpPr>
          <p:cNvPr id="10" name="Text 7"/>
          <p:cNvSpPr/>
          <p:nvPr/>
        </p:nvSpPr>
        <p:spPr>
          <a:xfrm>
            <a:off x="1552575" y="4248150"/>
            <a:ext cx="762000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982"/>
              </a:lnSpc>
              <a:buNone/>
            </a:pPr>
            <a:r>
              <a:rPr lang="en-US" sz="818" dirty="0">
                <a:solidFill>
                  <a:srgbClr val="554D4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Target revenue</a:t>
            </a:r>
            <a:endParaRPr lang="en-US" sz="818" dirty="0"/>
          </a:p>
        </p:txBody>
      </p:sp>
      <p:sp>
        <p:nvSpPr>
          <p:cNvPr id="11" name="Text 8"/>
          <p:cNvSpPr/>
          <p:nvPr/>
        </p:nvSpPr>
        <p:spPr>
          <a:xfrm>
            <a:off x="576262" y="4248150"/>
            <a:ext cx="64770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019"/>
              </a:lnSpc>
              <a:buNone/>
            </a:pPr>
            <a:r>
              <a:rPr lang="en-US" sz="849" dirty="0">
                <a:solidFill>
                  <a:srgbClr val="544D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Launch date</a:t>
            </a:r>
            <a:endParaRPr lang="en-US" sz="849" dirty="0"/>
          </a:p>
        </p:txBody>
      </p:sp>
      <p:sp>
        <p:nvSpPr>
          <p:cNvPr id="12" name="Text 9"/>
          <p:cNvSpPr/>
          <p:nvPr/>
        </p:nvSpPr>
        <p:spPr>
          <a:xfrm>
            <a:off x="571500" y="2143125"/>
            <a:ext cx="3914775" cy="4619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75"/>
              </a:lnSpc>
              <a:buNone/>
            </a:pPr>
            <a:r>
              <a:rPr lang="en-US" sz="1146" dirty="0">
                <a:solidFill>
                  <a:srgbClr val="83797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Launch the vitamin C serum across DTC, retail partners</a:t>
            </a:r>
            <a:endParaRPr lang="en-US" sz="1146" dirty="0"/>
          </a:p>
          <a:p>
            <a:pPr algn="l" indent="0" marL="0">
              <a:lnSpc>
                <a:spcPts val="1775"/>
              </a:lnSpc>
              <a:buNone/>
            </a:pPr>
            <a:r>
              <a:rPr lang="en-US" sz="1146" dirty="0">
                <a:solidFill>
                  <a:srgbClr val="83797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and paid social in one coordinated six-week push</a:t>
            </a:r>
            <a:endParaRPr lang="en-US" sz="1146" dirty="0"/>
          </a:p>
        </p:txBody>
      </p:sp>
      <p:sp>
        <p:nvSpPr>
          <p:cNvPr id="13" name="Text 10"/>
          <p:cNvSpPr/>
          <p:nvPr/>
        </p:nvSpPr>
        <p:spPr>
          <a:xfrm>
            <a:off x="581025" y="809625"/>
            <a:ext cx="3838575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580"/>
              </a:lnSpc>
              <a:buNone/>
            </a:pPr>
            <a:r>
              <a:rPr lang="en-US" sz="3156" b="1" dirty="0">
                <a:solidFill>
                  <a:srgbClr val="4135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Glow Serum go-to-</a:t>
            </a:r>
            <a:endParaRPr lang="en-US" sz="3156" dirty="0"/>
          </a:p>
          <a:p>
            <a:pPr algn="l" indent="0" marL="0">
              <a:lnSpc>
                <a:spcPts val="3580"/>
              </a:lnSpc>
              <a:buNone/>
            </a:pPr>
            <a:r>
              <a:rPr lang="en-US" sz="3156" b="1" dirty="0">
                <a:solidFill>
                  <a:srgbClr val="41352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market</a:t>
            </a:r>
            <a:endParaRPr lang="en-US" sz="3156" dirty="0"/>
          </a:p>
        </p:txBody>
      </p:sp>
      <p:sp>
        <p:nvSpPr>
          <p:cNvPr id="14" name="Text 11"/>
          <p:cNvSpPr/>
          <p:nvPr/>
        </p:nvSpPr>
        <p:spPr>
          <a:xfrm>
            <a:off x="566738" y="428625"/>
            <a:ext cx="2728913" cy="185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296"/>
              </a:lnSpc>
              <a:buNone/>
            </a:pPr>
            <a:r>
              <a:rPr lang="en-US" sz="1080" b="1" dirty="0">
                <a:solidFill>
                  <a:srgbClr val="9A857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VELORA · LAUNCH PLAN 2026</a:t>
            </a:r>
            <a:endParaRPr lang="en-US" sz="108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BF8F3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925" y="4519613"/>
            <a:ext cx="8048625" cy="147637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6638925" y="1571625"/>
            <a:ext cx="1814513" cy="2424113"/>
          </a:xfrm>
          <a:prstGeom prst="rect">
            <a:avLst/>
          </a:prstGeom>
          <a:solidFill>
            <a:srgbClr val="FEFEFE"/>
          </a:solidFill>
          <a:ln w="4763">
            <a:solidFill>
              <a:srgbClr val="E8E3DD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6843713" y="1776413"/>
            <a:ext cx="314325" cy="319088"/>
          </a:xfrm>
          <a:prstGeom prst="rect">
            <a:avLst/>
          </a:prstGeom>
          <a:solidFill>
            <a:srgbClr val="6D9072"/>
          </a:solidFill>
          <a:ln w="4763">
            <a:solidFill>
              <a:srgbClr val="75927A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6843713" y="2524125"/>
            <a:ext cx="1295400" cy="3476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341"/>
              </a:lnSpc>
              <a:buNone/>
            </a:pPr>
            <a:r>
              <a:rPr lang="en-US" sz="827" dirty="0">
                <a:solidFill>
                  <a:srgbClr val="847C7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20 skincare creators with</a:t>
            </a:r>
            <a:endParaRPr lang="en-US" sz="827" dirty="0"/>
          </a:p>
          <a:p>
            <a:pPr algn="l" indent="0" marL="0">
              <a:lnSpc>
                <a:spcPts val="1341"/>
              </a:lnSpc>
              <a:buNone/>
            </a:pPr>
            <a:r>
              <a:rPr lang="en-US" sz="827" dirty="0">
                <a:solidFill>
                  <a:srgbClr val="847C7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seeded kits and codes.</a:t>
            </a:r>
            <a:endParaRPr lang="en-US" sz="827" dirty="0"/>
          </a:p>
        </p:txBody>
      </p:sp>
      <p:sp>
        <p:nvSpPr>
          <p:cNvPr id="7" name="Text 4"/>
          <p:cNvSpPr/>
          <p:nvPr/>
        </p:nvSpPr>
        <p:spPr>
          <a:xfrm>
            <a:off x="6843713" y="2247900"/>
            <a:ext cx="666750" cy="1809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40373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Creators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4614863" y="1571625"/>
            <a:ext cx="1824037" cy="2424113"/>
          </a:xfrm>
          <a:prstGeom prst="rect">
            <a:avLst/>
          </a:prstGeom>
          <a:solidFill>
            <a:srgbClr val="FEFEFE"/>
          </a:solidFill>
          <a:ln w="4763">
            <a:solidFill>
              <a:srgbClr val="E8E5DF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4819650" y="1776413"/>
            <a:ext cx="319088" cy="319088"/>
          </a:xfrm>
          <a:prstGeom prst="rect">
            <a:avLst/>
          </a:prstGeom>
          <a:solidFill>
            <a:srgbClr val="D7A45B"/>
          </a:solidFill>
          <a:ln w="4763">
            <a:solidFill>
              <a:srgbClr val="DA9D4D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4819650" y="2524125"/>
            <a:ext cx="1285875" cy="3524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343"/>
              </a:lnSpc>
              <a:buNone/>
            </a:pPr>
            <a:r>
              <a:rPr lang="en-US" sz="830" dirty="0">
                <a:solidFill>
                  <a:srgbClr val="877F7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Story and feed creatives,</a:t>
            </a:r>
            <a:endParaRPr lang="en-US" sz="830" dirty="0"/>
          </a:p>
          <a:p>
            <a:pPr algn="l" indent="0" marL="0">
              <a:lnSpc>
                <a:spcPts val="1343"/>
              </a:lnSpc>
              <a:buNone/>
            </a:pPr>
            <a:r>
              <a:rPr lang="en-US" sz="830" dirty="0">
                <a:solidFill>
                  <a:srgbClr val="877F7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weekly creative refresh.</a:t>
            </a:r>
            <a:endParaRPr lang="en-US" sz="830" dirty="0"/>
          </a:p>
        </p:txBody>
      </p:sp>
      <p:sp>
        <p:nvSpPr>
          <p:cNvPr id="11" name="Text 8"/>
          <p:cNvSpPr/>
          <p:nvPr/>
        </p:nvSpPr>
        <p:spPr>
          <a:xfrm>
            <a:off x="4829175" y="2243138"/>
            <a:ext cx="828675" cy="185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450"/>
              </a:lnSpc>
              <a:buNone/>
            </a:pPr>
            <a:r>
              <a:rPr lang="en-US" sz="1209" b="1" dirty="0">
                <a:solidFill>
                  <a:srgbClr val="3F352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Paid social</a:t>
            </a:r>
            <a:endParaRPr lang="en-US" sz="1209" dirty="0"/>
          </a:p>
        </p:txBody>
      </p:sp>
      <p:sp>
        <p:nvSpPr>
          <p:cNvPr id="12" name="Shape 9"/>
          <p:cNvSpPr/>
          <p:nvPr/>
        </p:nvSpPr>
        <p:spPr>
          <a:xfrm>
            <a:off x="2595563" y="1571625"/>
            <a:ext cx="1814513" cy="2428875"/>
          </a:xfrm>
          <a:prstGeom prst="rect">
            <a:avLst/>
          </a:prstGeom>
          <a:solidFill>
            <a:srgbClr val="FEFEFE"/>
          </a:solidFill>
          <a:ln w="4763">
            <a:solidFill>
              <a:srgbClr val="E2DED8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2800350" y="1776413"/>
            <a:ext cx="314325" cy="319088"/>
          </a:xfrm>
          <a:prstGeom prst="rect">
            <a:avLst/>
          </a:prstGeom>
          <a:solidFill>
            <a:srgbClr val="87694E"/>
          </a:solidFill>
          <a:ln w="4763">
            <a:solidFill>
              <a:srgbClr val="7F5639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2800350" y="2524125"/>
            <a:ext cx="1333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315"/>
              </a:lnSpc>
              <a:buNone/>
            </a:pPr>
            <a:r>
              <a:rPr lang="en-US" sz="826" dirty="0">
                <a:solidFill>
                  <a:srgbClr val="827A7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48 partner stores with sell</a:t>
            </a:r>
            <a:endParaRPr lang="en-US" sz="826" dirty="0"/>
          </a:p>
          <a:p>
            <a:pPr algn="l" indent="0" marL="0">
              <a:lnSpc>
                <a:spcPts val="1315"/>
              </a:lnSpc>
              <a:buNone/>
            </a:pPr>
            <a:r>
              <a:rPr lang="en-US" sz="826" dirty="0">
                <a:solidFill>
                  <a:srgbClr val="827A7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sheets and shelf talkers.</a:t>
            </a:r>
            <a:endParaRPr lang="en-US" sz="826" dirty="0"/>
          </a:p>
        </p:txBody>
      </p:sp>
      <p:sp>
        <p:nvSpPr>
          <p:cNvPr id="15" name="Text 12"/>
          <p:cNvSpPr/>
          <p:nvPr/>
        </p:nvSpPr>
        <p:spPr>
          <a:xfrm>
            <a:off x="2805112" y="2247900"/>
            <a:ext cx="442913" cy="176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485"/>
              </a:lnSpc>
              <a:buNone/>
            </a:pPr>
            <a:r>
              <a:rPr lang="en-US" sz="1237" b="1" dirty="0">
                <a:solidFill>
                  <a:srgbClr val="443A3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Retail</a:t>
            </a:r>
            <a:endParaRPr lang="en-US" sz="1237" dirty="0"/>
          </a:p>
        </p:txBody>
      </p:sp>
      <p:sp>
        <p:nvSpPr>
          <p:cNvPr id="16" name="Shape 13"/>
          <p:cNvSpPr/>
          <p:nvPr/>
        </p:nvSpPr>
        <p:spPr>
          <a:xfrm>
            <a:off x="571500" y="1571625"/>
            <a:ext cx="1819275" cy="2424113"/>
          </a:xfrm>
          <a:prstGeom prst="rect">
            <a:avLst/>
          </a:prstGeom>
          <a:solidFill>
            <a:srgbClr val="FEFEFE"/>
          </a:solidFill>
          <a:ln w="4763">
            <a:solidFill>
              <a:srgbClr val="E2DED8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776287" y="1776413"/>
            <a:ext cx="319088" cy="319088"/>
          </a:xfrm>
          <a:prstGeom prst="rect">
            <a:avLst/>
          </a:prstGeom>
          <a:solidFill>
            <a:srgbClr val="B8532F"/>
          </a:solidFill>
          <a:ln w="4763">
            <a:solidFill>
              <a:srgbClr val="B5451C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776287" y="2519362"/>
            <a:ext cx="1409700" cy="519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341"/>
              </a:lnSpc>
              <a:buNone/>
            </a:pPr>
            <a:r>
              <a:rPr lang="en-US" sz="845" dirty="0">
                <a:solidFill>
                  <a:srgbClr val="827A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Product page, bundles and</a:t>
            </a:r>
            <a:endParaRPr lang="en-US" sz="845" dirty="0"/>
          </a:p>
          <a:p>
            <a:pPr algn="l" indent="0" marL="0">
              <a:lnSpc>
                <a:spcPts val="1341"/>
              </a:lnSpc>
              <a:buNone/>
            </a:pPr>
            <a:r>
              <a:rPr lang="en-US" sz="845" dirty="0">
                <a:solidFill>
                  <a:srgbClr val="827A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30% launch offer for</a:t>
            </a:r>
            <a:endParaRPr lang="en-US" sz="845" dirty="0"/>
          </a:p>
          <a:p>
            <a:pPr algn="l" indent="0" marL="0">
              <a:lnSpc>
                <a:spcPts val="1341"/>
              </a:lnSpc>
              <a:buNone/>
            </a:pPr>
            <a:r>
              <a:rPr lang="en-US" sz="845" dirty="0">
                <a:solidFill>
                  <a:srgbClr val="827A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subscribers.</a:t>
            </a:r>
            <a:endParaRPr lang="en-US" sz="845" dirty="0"/>
          </a:p>
        </p:txBody>
      </p:sp>
      <p:sp>
        <p:nvSpPr>
          <p:cNvPr id="19" name="Text 16"/>
          <p:cNvSpPr/>
          <p:nvPr/>
        </p:nvSpPr>
        <p:spPr>
          <a:xfrm>
            <a:off x="785813" y="2243138"/>
            <a:ext cx="652463" cy="185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464"/>
              </a:lnSpc>
              <a:buNone/>
            </a:pPr>
            <a:r>
              <a:rPr lang="en-US" sz="1220" b="1" dirty="0">
                <a:solidFill>
                  <a:srgbClr val="3F352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DTC site</a:t>
            </a:r>
            <a:endParaRPr lang="en-US" sz="1220" dirty="0"/>
          </a:p>
        </p:txBody>
      </p:sp>
      <p:sp>
        <p:nvSpPr>
          <p:cNvPr id="20" name="Text 17"/>
          <p:cNvSpPr/>
          <p:nvPr/>
        </p:nvSpPr>
        <p:spPr>
          <a:xfrm>
            <a:off x="581025" y="723900"/>
            <a:ext cx="2028825" cy="4048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907"/>
              </a:lnSpc>
              <a:buNone/>
            </a:pPr>
            <a:r>
              <a:rPr lang="en-US" sz="2423" b="1" dirty="0">
                <a:solidFill>
                  <a:srgbClr val="41362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Channel plan</a:t>
            </a:r>
            <a:endParaRPr lang="en-US" sz="2423" dirty="0"/>
          </a:p>
        </p:txBody>
      </p:sp>
      <p:sp>
        <p:nvSpPr>
          <p:cNvPr id="21" name="Text 18"/>
          <p:cNvSpPr/>
          <p:nvPr/>
        </p:nvSpPr>
        <p:spPr>
          <a:xfrm>
            <a:off x="566738" y="428625"/>
            <a:ext cx="2728913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296"/>
              </a:lnSpc>
              <a:buNone/>
            </a:pPr>
            <a:r>
              <a:rPr lang="en-US" sz="1080" b="1" dirty="0">
                <a:solidFill>
                  <a:srgbClr val="99837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VELORA.LAUNCHPLAN2026</a:t>
            </a:r>
            <a:endParaRPr lang="en-US" sz="1080" dirty="0"/>
          </a:p>
        </p:txBody>
      </p:sp>
      <p:sp>
        <p:nvSpPr>
          <p:cNvPr id="22" name="Text 19"/>
          <p:cNvSpPr/>
          <p:nvPr/>
        </p:nvSpPr>
        <p:spPr>
          <a:xfrm>
            <a:off x="576262" y="4324350"/>
            <a:ext cx="1162050" cy="138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981"/>
              </a:lnSpc>
              <a:buNone/>
            </a:pPr>
            <a:r>
              <a:rPr lang="en-US" sz="818" dirty="0">
                <a:solidFill>
                  <a:srgbClr val="A59E9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Launch readiness·62%</a:t>
            </a:r>
            <a:endParaRPr lang="en-US" sz="818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Slide 1</vt:lpstr>
      <vt:lpstr>Slide 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Velora launch plan</dc:title>
  <dc:subject>PptxGenJS Presentation</dc:subject>
  <dc:creator>PptxGenJS</dc:creator>
  <cp:lastModifiedBy>PptxGenJS</cp:lastModifiedBy>
  <cp:revision>1</cp:revision>
  <dcterms:created xsi:type="dcterms:W3CDTF">2026-10-04T15:32:19Z</dcterms:created>
  <dcterms:modified xsi:type="dcterms:W3CDTF">2026-10-04T15:32:19Z</dcterms:modified>
</cp:coreProperties>
</file>